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2" r:id="rId3"/>
    <p:sldId id="261" r:id="rId4"/>
    <p:sldId id="264" r:id="rId5"/>
    <p:sldId id="263"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2" autoAdjust="0"/>
    <p:restoredTop sz="94660"/>
  </p:normalViewPr>
  <p:slideViewPr>
    <p:cSldViewPr snapToGrid="0">
      <p:cViewPr varScale="1">
        <p:scale>
          <a:sx n="89" d="100"/>
          <a:sy n="89" d="100"/>
        </p:scale>
        <p:origin x="11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52D1DF-AC52-4D8C-A8E1-95A66FD6CA98}" type="datetimeFigureOut">
              <a:rPr lang="en-US" smtClean="0"/>
              <a:t>8/25/2019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72F4B-A88B-4C49-9FC5-1E59ABBFF6DE}" type="slidenum">
              <a:rPr lang="en-US" smtClean="0"/>
              <a:t>‹#›</a:t>
            </a:fld>
            <a:endParaRPr lang="en-US"/>
          </a:p>
        </p:txBody>
      </p:sp>
    </p:spTree>
    <p:extLst>
      <p:ext uri="{BB962C8B-B14F-4D97-AF65-F5344CB8AC3E}">
        <p14:creationId xmlns:p14="http://schemas.microsoft.com/office/powerpoint/2010/main" val="1642163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52D1DF-AC52-4D8C-A8E1-95A66FD6CA98}" type="datetimeFigureOut">
              <a:rPr lang="en-US" smtClean="0"/>
              <a:t>8/25/2019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72F4B-A88B-4C49-9FC5-1E59ABBFF6DE}" type="slidenum">
              <a:rPr lang="en-US" smtClean="0"/>
              <a:t>‹#›</a:t>
            </a:fld>
            <a:endParaRPr lang="en-US"/>
          </a:p>
        </p:txBody>
      </p:sp>
    </p:spTree>
    <p:extLst>
      <p:ext uri="{BB962C8B-B14F-4D97-AF65-F5344CB8AC3E}">
        <p14:creationId xmlns:p14="http://schemas.microsoft.com/office/powerpoint/2010/main" val="2325131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52D1DF-AC52-4D8C-A8E1-95A66FD6CA98}" type="datetimeFigureOut">
              <a:rPr lang="en-US" smtClean="0"/>
              <a:t>8/25/2019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72F4B-A88B-4C49-9FC5-1E59ABBFF6DE}" type="slidenum">
              <a:rPr lang="en-US" smtClean="0"/>
              <a:t>‹#›</a:t>
            </a:fld>
            <a:endParaRPr lang="en-US"/>
          </a:p>
        </p:txBody>
      </p:sp>
    </p:spTree>
    <p:extLst>
      <p:ext uri="{BB962C8B-B14F-4D97-AF65-F5344CB8AC3E}">
        <p14:creationId xmlns:p14="http://schemas.microsoft.com/office/powerpoint/2010/main" val="1236781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52D1DF-AC52-4D8C-A8E1-95A66FD6CA98}" type="datetimeFigureOut">
              <a:rPr lang="en-US" smtClean="0"/>
              <a:t>8/25/2019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72F4B-A88B-4C49-9FC5-1E59ABBFF6DE}" type="slidenum">
              <a:rPr lang="en-US" smtClean="0"/>
              <a:t>‹#›</a:t>
            </a:fld>
            <a:endParaRPr lang="en-US"/>
          </a:p>
        </p:txBody>
      </p:sp>
    </p:spTree>
    <p:extLst>
      <p:ext uri="{BB962C8B-B14F-4D97-AF65-F5344CB8AC3E}">
        <p14:creationId xmlns:p14="http://schemas.microsoft.com/office/powerpoint/2010/main" val="2578324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52D1DF-AC52-4D8C-A8E1-95A66FD6CA98}" type="datetimeFigureOut">
              <a:rPr lang="en-US" smtClean="0"/>
              <a:t>8/25/2019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72F4B-A88B-4C49-9FC5-1E59ABBFF6DE}" type="slidenum">
              <a:rPr lang="en-US" smtClean="0"/>
              <a:t>‹#›</a:t>
            </a:fld>
            <a:endParaRPr lang="en-US"/>
          </a:p>
        </p:txBody>
      </p:sp>
    </p:spTree>
    <p:extLst>
      <p:ext uri="{BB962C8B-B14F-4D97-AF65-F5344CB8AC3E}">
        <p14:creationId xmlns:p14="http://schemas.microsoft.com/office/powerpoint/2010/main" val="94514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52D1DF-AC52-4D8C-A8E1-95A66FD6CA98}" type="datetimeFigureOut">
              <a:rPr lang="en-US" smtClean="0"/>
              <a:t>8/25/2019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72F4B-A88B-4C49-9FC5-1E59ABBFF6DE}" type="slidenum">
              <a:rPr lang="en-US" smtClean="0"/>
              <a:t>‹#›</a:t>
            </a:fld>
            <a:endParaRPr lang="en-US"/>
          </a:p>
        </p:txBody>
      </p:sp>
    </p:spTree>
    <p:extLst>
      <p:ext uri="{BB962C8B-B14F-4D97-AF65-F5344CB8AC3E}">
        <p14:creationId xmlns:p14="http://schemas.microsoft.com/office/powerpoint/2010/main" val="3331114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52D1DF-AC52-4D8C-A8E1-95A66FD6CA98}" type="datetimeFigureOut">
              <a:rPr lang="en-US" smtClean="0"/>
              <a:t>8/25/2019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472F4B-A88B-4C49-9FC5-1E59ABBFF6DE}" type="slidenum">
              <a:rPr lang="en-US" smtClean="0"/>
              <a:t>‹#›</a:t>
            </a:fld>
            <a:endParaRPr lang="en-US"/>
          </a:p>
        </p:txBody>
      </p:sp>
    </p:spTree>
    <p:extLst>
      <p:ext uri="{BB962C8B-B14F-4D97-AF65-F5344CB8AC3E}">
        <p14:creationId xmlns:p14="http://schemas.microsoft.com/office/powerpoint/2010/main" val="302301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52D1DF-AC52-4D8C-A8E1-95A66FD6CA98}" type="datetimeFigureOut">
              <a:rPr lang="en-US" smtClean="0"/>
              <a:t>8/25/2019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472F4B-A88B-4C49-9FC5-1E59ABBFF6DE}" type="slidenum">
              <a:rPr lang="en-US" smtClean="0"/>
              <a:t>‹#›</a:t>
            </a:fld>
            <a:endParaRPr lang="en-US"/>
          </a:p>
        </p:txBody>
      </p:sp>
    </p:spTree>
    <p:extLst>
      <p:ext uri="{BB962C8B-B14F-4D97-AF65-F5344CB8AC3E}">
        <p14:creationId xmlns:p14="http://schemas.microsoft.com/office/powerpoint/2010/main" val="3614749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52D1DF-AC52-4D8C-A8E1-95A66FD6CA98}" type="datetimeFigureOut">
              <a:rPr lang="en-US" smtClean="0"/>
              <a:t>8/25/2019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472F4B-A88B-4C49-9FC5-1E59ABBFF6DE}" type="slidenum">
              <a:rPr lang="en-US" smtClean="0"/>
              <a:t>‹#›</a:t>
            </a:fld>
            <a:endParaRPr lang="en-US"/>
          </a:p>
        </p:txBody>
      </p:sp>
    </p:spTree>
    <p:extLst>
      <p:ext uri="{BB962C8B-B14F-4D97-AF65-F5344CB8AC3E}">
        <p14:creationId xmlns:p14="http://schemas.microsoft.com/office/powerpoint/2010/main" val="1352177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52D1DF-AC52-4D8C-A8E1-95A66FD6CA98}" type="datetimeFigureOut">
              <a:rPr lang="en-US" smtClean="0"/>
              <a:t>8/25/2019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72F4B-A88B-4C49-9FC5-1E59ABBFF6DE}" type="slidenum">
              <a:rPr lang="en-US" smtClean="0"/>
              <a:t>‹#›</a:t>
            </a:fld>
            <a:endParaRPr lang="en-US"/>
          </a:p>
        </p:txBody>
      </p:sp>
    </p:spTree>
    <p:extLst>
      <p:ext uri="{BB962C8B-B14F-4D97-AF65-F5344CB8AC3E}">
        <p14:creationId xmlns:p14="http://schemas.microsoft.com/office/powerpoint/2010/main" val="1297789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52D1DF-AC52-4D8C-A8E1-95A66FD6CA98}" type="datetimeFigureOut">
              <a:rPr lang="en-US" smtClean="0"/>
              <a:t>8/25/2019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72F4B-A88B-4C49-9FC5-1E59ABBFF6DE}" type="slidenum">
              <a:rPr lang="en-US" smtClean="0"/>
              <a:t>‹#›</a:t>
            </a:fld>
            <a:endParaRPr lang="en-US"/>
          </a:p>
        </p:txBody>
      </p:sp>
    </p:spTree>
    <p:extLst>
      <p:ext uri="{BB962C8B-B14F-4D97-AF65-F5344CB8AC3E}">
        <p14:creationId xmlns:p14="http://schemas.microsoft.com/office/powerpoint/2010/main" val="2119939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52D1DF-AC52-4D8C-A8E1-95A66FD6CA98}" type="datetimeFigureOut">
              <a:rPr lang="en-US" smtClean="0"/>
              <a:t>8/25/2019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72F4B-A88B-4C49-9FC5-1E59ABBFF6DE}" type="slidenum">
              <a:rPr lang="en-US" smtClean="0"/>
              <a:t>‹#›</a:t>
            </a:fld>
            <a:endParaRPr lang="en-US"/>
          </a:p>
        </p:txBody>
      </p:sp>
    </p:spTree>
    <p:extLst>
      <p:ext uri="{BB962C8B-B14F-4D97-AF65-F5344CB8AC3E}">
        <p14:creationId xmlns:p14="http://schemas.microsoft.com/office/powerpoint/2010/main" val="1527024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1353800" cy="828974"/>
          </a:xfrm>
        </p:spPr>
        <p:txBody>
          <a:bodyPr>
            <a:normAutofit fontScale="90000"/>
          </a:bodyPr>
          <a:lstStyle/>
          <a:p>
            <a:r>
              <a:rPr lang="en-US" dirty="0" smtClean="0">
                <a:latin typeface="Arial Black" panose="020B0A04020102020204" pitchFamily="34" charset="0"/>
              </a:rPr>
              <a:t>					 </a:t>
            </a:r>
            <a:r>
              <a:rPr lang="en-US" sz="4000" dirty="0" smtClean="0">
                <a:latin typeface="Arial Black" panose="020B0A04020102020204" pitchFamily="34" charset="0"/>
              </a:rPr>
              <a:t>Day Two, Saturday, </a:t>
            </a:r>
            <a:br>
              <a:rPr lang="en-US" sz="4000" dirty="0" smtClean="0">
                <a:latin typeface="Arial Black" panose="020B0A04020102020204" pitchFamily="34" charset="0"/>
              </a:rPr>
            </a:br>
            <a:r>
              <a:rPr lang="en-US" sz="4000" dirty="0">
                <a:latin typeface="Arial Black" panose="020B0A04020102020204" pitchFamily="34" charset="0"/>
              </a:rPr>
              <a:t>	</a:t>
            </a:r>
            <a:r>
              <a:rPr lang="en-US" sz="4000" dirty="0" smtClean="0">
                <a:latin typeface="Arial Black" panose="020B0A04020102020204" pitchFamily="34" charset="0"/>
              </a:rPr>
              <a:t>					June 15</a:t>
            </a:r>
            <a:br>
              <a:rPr lang="en-US" sz="4000" dirty="0" smtClean="0">
                <a:latin typeface="Arial Black" panose="020B0A04020102020204" pitchFamily="34" charset="0"/>
              </a:rPr>
            </a:br>
            <a:r>
              <a:rPr lang="en-US" sz="2700" dirty="0" smtClean="0">
                <a:latin typeface="Arial Black" panose="020B0A04020102020204" pitchFamily="34" charset="0"/>
              </a:rPr>
              <a:t>After breakfast</a:t>
            </a:r>
            <a:br>
              <a:rPr lang="en-US" sz="2700" dirty="0" smtClean="0">
                <a:latin typeface="Arial Black" panose="020B0A04020102020204" pitchFamily="34" charset="0"/>
              </a:rPr>
            </a:br>
            <a:r>
              <a:rPr lang="en-US" sz="2700" dirty="0" smtClean="0">
                <a:latin typeface="Arial Black" panose="020B0A04020102020204" pitchFamily="34" charset="0"/>
              </a:rPr>
              <a:t>at the hotel, our </a:t>
            </a:r>
            <a:br>
              <a:rPr lang="en-US" sz="2700" dirty="0" smtClean="0">
                <a:latin typeface="Arial Black" panose="020B0A04020102020204" pitchFamily="34" charset="0"/>
              </a:rPr>
            </a:br>
            <a:r>
              <a:rPr lang="en-US" sz="2700" dirty="0" smtClean="0">
                <a:latin typeface="Arial Black" panose="020B0A04020102020204" pitchFamily="34" charset="0"/>
              </a:rPr>
              <a:t>first stop was the Natural </a:t>
            </a:r>
            <a:br>
              <a:rPr lang="en-US" sz="2700" dirty="0" smtClean="0">
                <a:latin typeface="Arial Black" panose="020B0A04020102020204" pitchFamily="34" charset="0"/>
              </a:rPr>
            </a:br>
            <a:r>
              <a:rPr lang="en-US" sz="2700" dirty="0" smtClean="0">
                <a:latin typeface="Arial Black" panose="020B0A04020102020204" pitchFamily="34" charset="0"/>
              </a:rPr>
              <a:t>History Museum to visit</a:t>
            </a:r>
            <a:br>
              <a:rPr lang="en-US" sz="2700" dirty="0" smtClean="0">
                <a:latin typeface="Arial Black" panose="020B0A04020102020204" pitchFamily="34" charset="0"/>
              </a:rPr>
            </a:br>
            <a:r>
              <a:rPr lang="en-US" sz="2700" dirty="0" smtClean="0">
                <a:latin typeface="Arial Black" panose="020B0A04020102020204" pitchFamily="34" charset="0"/>
              </a:rPr>
              <a:t>Dr. Doug Owsley’s Lab.</a:t>
            </a:r>
            <a:br>
              <a:rPr lang="en-US" sz="2700" dirty="0" smtClean="0">
                <a:latin typeface="Arial Black" panose="020B0A04020102020204" pitchFamily="34" charset="0"/>
              </a:rPr>
            </a:br>
            <a:endParaRPr lang="en-US" sz="27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3477" y="1373117"/>
            <a:ext cx="7918523" cy="5484883"/>
          </a:xfrm>
          <a:prstGeom prst="rect">
            <a:avLst/>
          </a:prstGeom>
        </p:spPr>
      </p:pic>
    </p:spTree>
    <p:extLst>
      <p:ext uri="{BB962C8B-B14F-4D97-AF65-F5344CB8AC3E}">
        <p14:creationId xmlns:p14="http://schemas.microsoft.com/office/powerpoint/2010/main" val="3908095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6" y="75304"/>
            <a:ext cx="2119257" cy="1927355"/>
          </a:xfrm>
        </p:spPr>
        <p:txBody>
          <a:bodyPr>
            <a:normAutofit/>
          </a:bodyPr>
          <a:lstStyle/>
          <a:p>
            <a:r>
              <a:rPr lang="en-US" sz="2000" dirty="0" smtClean="0">
                <a:latin typeface="Arial Black" panose="020B0A04020102020204" pitchFamily="34" charset="0"/>
              </a:rPr>
              <a:t>Staff Archaeologist</a:t>
            </a:r>
            <a:br>
              <a:rPr lang="en-US" sz="2000" dirty="0" smtClean="0">
                <a:latin typeface="Arial Black" panose="020B0A04020102020204" pitchFamily="34" charset="0"/>
              </a:rPr>
            </a:br>
            <a:r>
              <a:rPr lang="en-US" sz="2000" dirty="0" smtClean="0">
                <a:latin typeface="Arial Black" panose="020B0A04020102020204" pitchFamily="34" charset="0"/>
              </a:rPr>
              <a:t>Ben Skolnick</a:t>
            </a:r>
            <a:endParaRPr lang="en-US" sz="2000" dirty="0">
              <a:latin typeface="Arial Black" panose="020B0A040201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995" r="9448"/>
          <a:stretch/>
        </p:blipFill>
        <p:spPr>
          <a:xfrm>
            <a:off x="2367299" y="451820"/>
            <a:ext cx="9824702" cy="6293225"/>
          </a:xfrm>
          <a:prstGeom prst="rect">
            <a:avLst/>
          </a:prstGeom>
        </p:spPr>
      </p:pic>
    </p:spTree>
    <p:extLst>
      <p:ext uri="{BB962C8B-B14F-4D97-AF65-F5344CB8AC3E}">
        <p14:creationId xmlns:p14="http://schemas.microsoft.com/office/powerpoint/2010/main" val="1366199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latin typeface="Arial Black" panose="020B0A04020102020204" pitchFamily="34" charset="0"/>
              </a:rPr>
              <a:t>After the talk/lecture, we were able to view some of the actual ship timbers currently being preserved in large swimming pool inserts at the bus barn </a:t>
            </a:r>
            <a:r>
              <a:rPr lang="en-US" sz="3200" b="1" dirty="0" smtClean="0">
                <a:latin typeface="Arial Black" panose="020B0A04020102020204" pitchFamily="34" charset="0"/>
              </a:rPr>
              <a:t>facility </a:t>
            </a:r>
            <a:endParaRPr lang="en-US" sz="3200" b="1" dirty="0">
              <a:latin typeface="Arial Black" panose="020B0A04020102020204" pitchFamily="34"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2274094"/>
            <a:ext cx="5181600" cy="34544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274094"/>
            <a:ext cx="5181600" cy="3454400"/>
          </a:xfrm>
        </p:spPr>
      </p:pic>
    </p:spTree>
    <p:extLst>
      <p:ext uri="{BB962C8B-B14F-4D97-AF65-F5344CB8AC3E}">
        <p14:creationId xmlns:p14="http://schemas.microsoft.com/office/powerpoint/2010/main" val="106734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129093"/>
            <a:ext cx="6577404" cy="1506070"/>
          </a:xfrm>
        </p:spPr>
        <p:txBody>
          <a:bodyPr>
            <a:noAutofit/>
          </a:bodyPr>
          <a:lstStyle/>
          <a:p>
            <a:r>
              <a:rPr lang="en-US" sz="2000" b="1" dirty="0" smtClean="0">
                <a:latin typeface="Arial Black" panose="020B0A04020102020204" pitchFamily="34" charset="0"/>
              </a:rPr>
              <a:t>Tom Glover pondering the magnitude of the ship preservation Office by the City of Alexandra</a:t>
            </a:r>
            <a:endParaRPr lang="en-US" sz="2000" b="1" dirty="0">
              <a:latin typeface="Arial Black" panose="020B0A04020102020204" pitchFamily="34"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6273" y="1731981"/>
            <a:ext cx="5983527" cy="4615031"/>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563576" y="2574076"/>
            <a:ext cx="4490700" cy="2993800"/>
          </a:xfrm>
        </p:spPr>
      </p:pic>
      <p:sp>
        <p:nvSpPr>
          <p:cNvPr id="3" name="Rectangle 2"/>
          <p:cNvSpPr/>
          <p:nvPr/>
        </p:nvSpPr>
        <p:spPr>
          <a:xfrm>
            <a:off x="564066" y="296737"/>
            <a:ext cx="4137026" cy="1323439"/>
          </a:xfrm>
          <a:prstGeom prst="rect">
            <a:avLst/>
          </a:prstGeom>
        </p:spPr>
        <p:txBody>
          <a:bodyPr wrap="square">
            <a:spAutoFit/>
          </a:bodyPr>
          <a:lstStyle/>
          <a:p>
            <a:r>
              <a:rPr lang="en-US" sz="2000" b="1" dirty="0" smtClean="0">
                <a:latin typeface="Arial Black" panose="020B0A04020102020204" pitchFamily="34" charset="0"/>
              </a:rPr>
              <a:t>Ben answering questions about the preservation process of the ships at Alexandria</a:t>
            </a:r>
            <a:endParaRPr lang="en-US" sz="2000" dirty="0"/>
          </a:p>
        </p:txBody>
      </p:sp>
    </p:spTree>
    <p:extLst>
      <p:ext uri="{BB962C8B-B14F-4D97-AF65-F5344CB8AC3E}">
        <p14:creationId xmlns:p14="http://schemas.microsoft.com/office/powerpoint/2010/main" val="3529913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59280"/>
          </a:xfrm>
        </p:spPr>
        <p:txBody>
          <a:bodyPr>
            <a:noAutofit/>
          </a:bodyPr>
          <a:lstStyle/>
          <a:p>
            <a:r>
              <a:rPr lang="en-US" sz="3200" b="1" dirty="0" smtClean="0">
                <a:latin typeface="Arial Black" panose="020B0A04020102020204" pitchFamily="34" charset="0"/>
              </a:rPr>
              <a:t>After leaving the bus barn, we departed for Old Town Alexandria to visit the public museum and the gift </a:t>
            </a:r>
            <a:r>
              <a:rPr lang="en-US" sz="3200" b="1" dirty="0" smtClean="0">
                <a:latin typeface="Arial Black" panose="020B0A04020102020204" pitchFamily="34" charset="0"/>
              </a:rPr>
              <a:t>shop </a:t>
            </a:r>
            <a:endParaRPr lang="en-US" sz="3200" b="1"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51529"/>
            <a:ext cx="6718151" cy="447876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9538" y="2151529"/>
            <a:ext cx="5572461" cy="4478767"/>
          </a:xfrm>
          <a:prstGeom prst="rect">
            <a:avLst/>
          </a:prstGeom>
        </p:spPr>
      </p:pic>
    </p:spTree>
    <p:extLst>
      <p:ext uri="{BB962C8B-B14F-4D97-AF65-F5344CB8AC3E}">
        <p14:creationId xmlns:p14="http://schemas.microsoft.com/office/powerpoint/2010/main" val="1139582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1858" y="322094"/>
            <a:ext cx="5146637" cy="3744295"/>
          </a:xfrm>
        </p:spPr>
        <p:txBody>
          <a:bodyPr>
            <a:normAutofit/>
          </a:bodyPr>
          <a:lstStyle/>
          <a:p>
            <a:r>
              <a:rPr lang="en-US" sz="3200" b="1" dirty="0" smtClean="0">
                <a:latin typeface="Arial Black" panose="020B0A04020102020204" pitchFamily="34" charset="0"/>
              </a:rPr>
              <a:t>Model of one of the sailing ships found at Alexandria. Model shows what remained of the ship when found by </a:t>
            </a:r>
            <a:r>
              <a:rPr lang="en-US" sz="3200" b="1" dirty="0" smtClean="0">
                <a:latin typeface="Arial Black" panose="020B0A04020102020204" pitchFamily="34" charset="0"/>
              </a:rPr>
              <a:t>archaeologists </a:t>
            </a:r>
            <a:endParaRPr lang="en-US" sz="3200" b="1"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74233" y="1143000"/>
            <a:ext cx="6858000" cy="4572000"/>
          </a:xfrm>
          <a:prstGeom prst="rect">
            <a:avLst/>
          </a:prstGeom>
        </p:spPr>
      </p:pic>
    </p:spTree>
    <p:extLst>
      <p:ext uri="{BB962C8B-B14F-4D97-AF65-F5344CB8AC3E}">
        <p14:creationId xmlns:p14="http://schemas.microsoft.com/office/powerpoint/2010/main" val="1027103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04" y="365125"/>
            <a:ext cx="3119717" cy="2711562"/>
          </a:xfrm>
        </p:spPr>
        <p:txBody>
          <a:bodyPr>
            <a:noAutofit/>
          </a:bodyPr>
          <a:lstStyle/>
          <a:p>
            <a:r>
              <a:rPr lang="en-US" sz="3200" b="1" dirty="0" smtClean="0">
                <a:latin typeface="Arial Black" panose="020B0A04020102020204" pitchFamily="34" charset="0"/>
              </a:rPr>
              <a:t>Jean, Beverly and Dwayne resting after shopping in </a:t>
            </a:r>
            <a:r>
              <a:rPr lang="en-US" sz="3200" b="1" dirty="0" smtClean="0">
                <a:latin typeface="Arial Black" panose="020B0A04020102020204" pitchFamily="34" charset="0"/>
              </a:rPr>
              <a:t>Alexandria</a:t>
            </a:r>
            <a:endParaRPr lang="en-US" sz="3200" b="1"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3836" y="959224"/>
            <a:ext cx="8848164" cy="5898776"/>
          </a:xfrm>
          <a:prstGeom prst="rect">
            <a:avLst/>
          </a:prstGeom>
        </p:spPr>
      </p:pic>
    </p:spTree>
    <p:extLst>
      <p:ext uri="{BB962C8B-B14F-4D97-AF65-F5344CB8AC3E}">
        <p14:creationId xmlns:p14="http://schemas.microsoft.com/office/powerpoint/2010/main" val="1707717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5942" y="0"/>
            <a:ext cx="6852621" cy="1075765"/>
          </a:xfrm>
        </p:spPr>
        <p:txBody>
          <a:bodyPr>
            <a:noAutofit/>
          </a:bodyPr>
          <a:lstStyle/>
          <a:p>
            <a:r>
              <a:rPr lang="en-US" sz="2800" dirty="0" smtClean="0">
                <a:latin typeface="Arial Black" panose="020B0A04020102020204" pitchFamily="34" charset="0"/>
              </a:rPr>
              <a:t>Our group ate dinner at </a:t>
            </a:r>
            <a:r>
              <a:rPr lang="en-US" sz="2800" dirty="0" err="1" smtClean="0">
                <a:latin typeface="Arial Black" panose="020B0A04020102020204" pitchFamily="34" charset="0"/>
              </a:rPr>
              <a:t>Gadsby</a:t>
            </a:r>
            <a:r>
              <a:rPr lang="en-US" sz="2800" dirty="0" smtClean="0">
                <a:latin typeface="Arial Black" panose="020B0A04020102020204" pitchFamily="34" charset="0"/>
              </a:rPr>
              <a:t>’ Historic </a:t>
            </a:r>
            <a:r>
              <a:rPr lang="en-US" sz="2800" dirty="0" smtClean="0">
                <a:latin typeface="Arial Black" panose="020B0A04020102020204" pitchFamily="34" charset="0"/>
              </a:rPr>
              <a:t>Tavern</a:t>
            </a:r>
            <a:endParaRPr lang="en-US" sz="2800"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9333" y="1075765"/>
            <a:ext cx="7882667" cy="578223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18908" y="1380269"/>
            <a:ext cx="6568749" cy="4130937"/>
          </a:xfrm>
          <a:prstGeom prst="rect">
            <a:avLst/>
          </a:prstGeom>
        </p:spPr>
      </p:pic>
    </p:spTree>
    <p:extLst>
      <p:ext uri="{BB962C8B-B14F-4D97-AF65-F5344CB8AC3E}">
        <p14:creationId xmlns:p14="http://schemas.microsoft.com/office/powerpoint/2010/main" val="1492694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3811792" cy="3453840"/>
          </a:xfrm>
        </p:spPr>
        <p:txBody>
          <a:bodyPr>
            <a:normAutofit fontScale="90000"/>
          </a:bodyPr>
          <a:lstStyle/>
          <a:p>
            <a:r>
              <a:rPr lang="en-US" sz="3600" dirty="0">
                <a:latin typeface="Arial Black" panose="020B0A04020102020204" pitchFamily="34" charset="0"/>
              </a:rPr>
              <a:t>Chuck and Kim </a:t>
            </a:r>
            <a:r>
              <a:rPr lang="en-US" sz="3600" dirty="0" smtClean="0">
                <a:latin typeface="Arial Black" panose="020B0A04020102020204" pitchFamily="34" charset="0"/>
              </a:rPr>
              <a:t>Williams </a:t>
            </a:r>
            <a:br>
              <a:rPr lang="en-US" sz="3600" dirty="0" smtClean="0">
                <a:latin typeface="Arial Black" panose="020B0A04020102020204" pitchFamily="34" charset="0"/>
              </a:rPr>
            </a:br>
            <a:r>
              <a:rPr lang="en-US" sz="3600" dirty="0" smtClean="0">
                <a:latin typeface="Arial Black" panose="020B0A04020102020204" pitchFamily="34" charset="0"/>
              </a:rPr>
              <a:t>were able to have their daughter who lives and works nearby join us for </a:t>
            </a:r>
            <a:r>
              <a:rPr lang="en-US" sz="3600" dirty="0" smtClean="0">
                <a:latin typeface="Arial Black" panose="020B0A04020102020204" pitchFamily="34" charset="0"/>
              </a:rPr>
              <a:t>dinner </a:t>
            </a:r>
            <a:endParaRPr lang="en-US"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1792" y="1271195"/>
            <a:ext cx="8380208" cy="5586805"/>
          </a:xfrm>
          <a:prstGeom prst="rect">
            <a:avLst/>
          </a:prstGeom>
        </p:spPr>
      </p:pic>
    </p:spTree>
    <p:extLst>
      <p:ext uri="{BB962C8B-B14F-4D97-AF65-F5344CB8AC3E}">
        <p14:creationId xmlns:p14="http://schemas.microsoft.com/office/powerpoint/2010/main" val="1938395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67609"/>
          </a:xfrm>
        </p:spPr>
        <p:txBody>
          <a:bodyPr>
            <a:normAutofit fontScale="90000"/>
          </a:bodyPr>
          <a:lstStyle/>
          <a:p>
            <a:pPr algn="ctr"/>
            <a:r>
              <a:rPr lang="en-US" b="1" dirty="0" smtClean="0">
                <a:latin typeface="Arial Black" panose="020B0A04020102020204" pitchFamily="34" charset="0"/>
              </a:rPr>
              <a:t>Inside dinning room at </a:t>
            </a:r>
            <a:r>
              <a:rPr lang="en-US" b="1" dirty="0" err="1" smtClean="0">
                <a:latin typeface="Arial Black" panose="020B0A04020102020204" pitchFamily="34" charset="0"/>
              </a:rPr>
              <a:t>Gadsby’s</a:t>
            </a:r>
            <a:endParaRPr lang="en-US" b="1" dirty="0">
              <a:latin typeface="Arial Black" panose="020B0A04020102020204" pitchFamily="34"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2880" y="2274094"/>
            <a:ext cx="5836920" cy="389128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83854" y="2274094"/>
            <a:ext cx="5836920" cy="3891280"/>
          </a:xfrm>
        </p:spPr>
      </p:pic>
    </p:spTree>
    <p:extLst>
      <p:ext uri="{BB962C8B-B14F-4D97-AF65-F5344CB8AC3E}">
        <p14:creationId xmlns:p14="http://schemas.microsoft.com/office/powerpoint/2010/main" val="522270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261" y="795431"/>
            <a:ext cx="10515600" cy="1325563"/>
          </a:xfrm>
        </p:spPr>
        <p:txBody>
          <a:bodyPr>
            <a:normAutofit fontScale="90000"/>
          </a:bodyPr>
          <a:lstStyle/>
          <a:p>
            <a:r>
              <a:rPr lang="en-US" dirty="0" smtClean="0">
                <a:latin typeface="Arial Black" panose="020B0A04020102020204" pitchFamily="34" charset="0"/>
              </a:rPr>
              <a:t>After dinner, we returned to the hotel for the evening to talk and socialize.</a:t>
            </a:r>
            <a:endParaRPr lang="en-US" dirty="0">
              <a:latin typeface="Arial Black" panose="020B0A04020102020204" pitchFamily="34" charset="0"/>
            </a:endParaRPr>
          </a:p>
        </p:txBody>
      </p:sp>
    </p:spTree>
    <p:extLst>
      <p:ext uri="{BB962C8B-B14F-4D97-AF65-F5344CB8AC3E}">
        <p14:creationId xmlns:p14="http://schemas.microsoft.com/office/powerpoint/2010/main" val="1855134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38856"/>
          </a:xfrm>
        </p:spPr>
        <p:txBody>
          <a:bodyPr>
            <a:normAutofit/>
          </a:bodyPr>
          <a:lstStyle/>
          <a:p>
            <a:r>
              <a:rPr lang="en-US" sz="3600" b="1" dirty="0" smtClean="0">
                <a:latin typeface="Arial Black" panose="020B0A04020102020204" pitchFamily="34" charset="0"/>
              </a:rPr>
              <a:t>Dr. Owsley shared with the group his recent research regarding </a:t>
            </a:r>
            <a:r>
              <a:rPr lang="en-US" sz="3600" b="1" dirty="0" smtClean="0">
                <a:latin typeface="Arial Black" panose="020B0A04020102020204" pitchFamily="34" charset="0"/>
              </a:rPr>
              <a:t>17</a:t>
            </a:r>
            <a:r>
              <a:rPr lang="en-US" sz="3600" b="1" baseline="30000" dirty="0" smtClean="0">
                <a:latin typeface="Arial Black" panose="020B0A04020102020204" pitchFamily="34" charset="0"/>
              </a:rPr>
              <a:t>th</a:t>
            </a:r>
            <a:r>
              <a:rPr lang="en-US" sz="3600" b="1" dirty="0" smtClean="0">
                <a:latin typeface="Arial Black" panose="020B0A04020102020204" pitchFamily="34" charset="0"/>
              </a:rPr>
              <a:t> </a:t>
            </a:r>
            <a:r>
              <a:rPr lang="en-US" sz="3600" b="1" dirty="0" smtClean="0">
                <a:latin typeface="Arial Black" panose="020B0A04020102020204" pitchFamily="34" charset="0"/>
              </a:rPr>
              <a:t>century settlers from St. Mary’s City and Jamestown. He also discussed the research being conducted by student interns and other researchers working in his lab. </a:t>
            </a:r>
            <a:endParaRPr lang="en-US" sz="3600" b="1" dirty="0">
              <a:latin typeface="Arial Black" panose="020B0A04020102020204" pitchFamily="34" charset="0"/>
            </a:endParaRPr>
          </a:p>
        </p:txBody>
      </p:sp>
    </p:spTree>
    <p:extLst>
      <p:ext uri="{BB962C8B-B14F-4D97-AF65-F5344CB8AC3E}">
        <p14:creationId xmlns:p14="http://schemas.microsoft.com/office/powerpoint/2010/main" val="972403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39731"/>
          </a:xfrm>
        </p:spPr>
        <p:txBody>
          <a:bodyPr>
            <a:noAutofit/>
          </a:bodyPr>
          <a:lstStyle/>
          <a:p>
            <a:r>
              <a:rPr lang="en-US" sz="2800" dirty="0" smtClean="0">
                <a:latin typeface="Arial Black" panose="020B0A04020102020204" pitchFamily="34" charset="0"/>
              </a:rPr>
              <a:t>Dr. Owsley telling </a:t>
            </a:r>
            <a:r>
              <a:rPr lang="en-US" sz="2800" dirty="0" smtClean="0">
                <a:latin typeface="Arial Black" panose="020B0A04020102020204" pitchFamily="34" charset="0"/>
              </a:rPr>
              <a:t>about his lab</a:t>
            </a:r>
            <a:endParaRPr lang="en-US" sz="2800" dirty="0">
              <a:latin typeface="Arial Black" panose="020B0A040201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32875"/>
          <a:stretch/>
        </p:blipFill>
        <p:spPr>
          <a:xfrm>
            <a:off x="700215" y="1204856"/>
            <a:ext cx="11491785" cy="5653144"/>
          </a:xfrm>
          <a:prstGeom prst="rect">
            <a:avLst/>
          </a:prstGeom>
        </p:spPr>
      </p:pic>
    </p:spTree>
    <p:extLst>
      <p:ext uri="{BB962C8B-B14F-4D97-AF65-F5344CB8AC3E}">
        <p14:creationId xmlns:p14="http://schemas.microsoft.com/office/powerpoint/2010/main" val="2807213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715" y="171487"/>
            <a:ext cx="10515600" cy="1325563"/>
          </a:xfrm>
        </p:spPr>
        <p:txBody>
          <a:bodyPr>
            <a:noAutofit/>
          </a:bodyPr>
          <a:lstStyle/>
          <a:p>
            <a:r>
              <a:rPr lang="en-US" sz="3600" dirty="0" smtClean="0">
                <a:latin typeface="Arial Black" panose="020B0A04020102020204" pitchFamily="34" charset="0"/>
              </a:rPr>
              <a:t>Dr. Owsley describing the differences between African, Asian, and European Skulls</a:t>
            </a:r>
            <a:endParaRPr lang="en-US" sz="3600" dirty="0">
              <a:latin typeface="Arial Black" panose="020B0A040201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7008"/>
          <a:stretch/>
        </p:blipFill>
        <p:spPr>
          <a:xfrm>
            <a:off x="1226372" y="1733475"/>
            <a:ext cx="9985998" cy="4936265"/>
          </a:xfrm>
          <a:prstGeom prst="rect">
            <a:avLst/>
          </a:prstGeom>
        </p:spPr>
      </p:pic>
    </p:spTree>
    <p:extLst>
      <p:ext uri="{BB962C8B-B14F-4D97-AF65-F5344CB8AC3E}">
        <p14:creationId xmlns:p14="http://schemas.microsoft.com/office/powerpoint/2010/main" val="3430840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3775934" cy="3088080"/>
          </a:xfrm>
        </p:spPr>
        <p:txBody>
          <a:bodyPr>
            <a:noAutofit/>
          </a:bodyPr>
          <a:lstStyle/>
          <a:p>
            <a:r>
              <a:rPr lang="en-US" sz="3200" dirty="0" smtClean="0">
                <a:latin typeface="Arial Black" panose="020B0A04020102020204" pitchFamily="34" charset="0"/>
              </a:rPr>
              <a:t>Group </a:t>
            </a:r>
            <a:r>
              <a:rPr lang="en-US" sz="3200" dirty="0" smtClean="0">
                <a:latin typeface="Arial Black" panose="020B0A04020102020204" pitchFamily="34" charset="0"/>
              </a:rPr>
              <a:t>listening </a:t>
            </a:r>
            <a:r>
              <a:rPr lang="en-US" sz="3200" dirty="0" smtClean="0">
                <a:latin typeface="Arial Black" panose="020B0A04020102020204" pitchFamily="34" charset="0"/>
              </a:rPr>
              <a:t/>
            </a:r>
            <a:br>
              <a:rPr lang="en-US" sz="3200" dirty="0" smtClean="0">
                <a:latin typeface="Arial Black" panose="020B0A04020102020204" pitchFamily="34" charset="0"/>
              </a:rPr>
            </a:br>
            <a:r>
              <a:rPr lang="en-US" sz="3200" dirty="0" smtClean="0">
                <a:latin typeface="Arial Black" panose="020B0A04020102020204" pitchFamily="34" charset="0"/>
              </a:rPr>
              <a:t>to Dr</a:t>
            </a:r>
            <a:r>
              <a:rPr lang="en-US" sz="3200" dirty="0" smtClean="0">
                <a:latin typeface="Arial Black" panose="020B0A04020102020204" pitchFamily="34" charset="0"/>
              </a:rPr>
              <a:t>. Owsley </a:t>
            </a:r>
            <a:br>
              <a:rPr lang="en-US" sz="3200" dirty="0" smtClean="0">
                <a:latin typeface="Arial Black" panose="020B0A04020102020204" pitchFamily="34" charset="0"/>
              </a:rPr>
            </a:br>
            <a:r>
              <a:rPr lang="en-US" sz="3200" dirty="0" smtClean="0">
                <a:latin typeface="Arial Black" panose="020B0A04020102020204" pitchFamily="34" charset="0"/>
              </a:rPr>
              <a:t>discussing his </a:t>
            </a:r>
            <a:br>
              <a:rPr lang="en-US" sz="3200" dirty="0" smtClean="0">
                <a:latin typeface="Arial Black" panose="020B0A04020102020204" pitchFamily="34" charset="0"/>
              </a:rPr>
            </a:br>
            <a:r>
              <a:rPr lang="en-US" sz="3200" dirty="0" smtClean="0">
                <a:latin typeface="Arial Black" panose="020B0A04020102020204" pitchFamily="34" charset="0"/>
              </a:rPr>
              <a:t>recent </a:t>
            </a:r>
            <a:r>
              <a:rPr lang="en-US" sz="3200" dirty="0" smtClean="0">
                <a:latin typeface="Arial Black" panose="020B0A04020102020204" pitchFamily="34" charset="0"/>
              </a:rPr>
              <a:t/>
            </a:r>
            <a:br>
              <a:rPr lang="en-US" sz="3200" dirty="0" smtClean="0">
                <a:latin typeface="Arial Black" panose="020B0A04020102020204" pitchFamily="34" charset="0"/>
              </a:rPr>
            </a:br>
            <a:r>
              <a:rPr lang="en-US" sz="3200" dirty="0" smtClean="0">
                <a:latin typeface="Arial Black" panose="020B0A04020102020204" pitchFamily="34" charset="0"/>
              </a:rPr>
              <a:t>research </a:t>
            </a:r>
            <a:endParaRPr lang="en-US" sz="3200" dirty="0">
              <a:latin typeface="Arial Black" panose="020B0A040201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 t="-353" r="26080" b="353"/>
          <a:stretch/>
        </p:blipFill>
        <p:spPr>
          <a:xfrm>
            <a:off x="3905026" y="365125"/>
            <a:ext cx="8286974" cy="6492875"/>
          </a:xfrm>
          <a:prstGeom prst="rect">
            <a:avLst/>
          </a:prstGeom>
        </p:spPr>
      </p:pic>
    </p:spTree>
    <p:extLst>
      <p:ext uri="{BB962C8B-B14F-4D97-AF65-F5344CB8AC3E}">
        <p14:creationId xmlns:p14="http://schemas.microsoft.com/office/powerpoint/2010/main" val="1667346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3460"/>
            <a:ext cx="10515600" cy="344880"/>
          </a:xfrm>
        </p:spPr>
        <p:txBody>
          <a:bodyPr>
            <a:noAutofit/>
          </a:bodyPr>
          <a:lstStyle/>
          <a:p>
            <a:r>
              <a:rPr lang="en-US" sz="2400" b="1" dirty="0" smtClean="0">
                <a:latin typeface="Arial Black" panose="020B0A04020102020204" pitchFamily="34" charset="0"/>
              </a:rPr>
              <a:t/>
            </a:r>
            <a:br>
              <a:rPr lang="en-US" sz="2400" b="1" dirty="0" smtClean="0">
                <a:latin typeface="Arial Black" panose="020B0A04020102020204" pitchFamily="34" charset="0"/>
              </a:rPr>
            </a:br>
            <a:r>
              <a:rPr lang="en-US" sz="2400" b="1" dirty="0" smtClean="0">
                <a:latin typeface="Arial Black" panose="020B0A04020102020204" pitchFamily="34" charset="0"/>
              </a:rPr>
              <a:t>Following </a:t>
            </a:r>
            <a:r>
              <a:rPr lang="en-US" sz="2400" b="1" dirty="0" smtClean="0">
                <a:latin typeface="Arial Black" panose="020B0A04020102020204" pitchFamily="34" charset="0"/>
              </a:rPr>
              <a:t>the tour of Dr. Owsley's lab, the group ate lunch on the mall in from of the museum. Dr. Owsley jointed the group for lunch. </a:t>
            </a:r>
            <a:endParaRPr lang="en-US" sz="2400" b="1"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0227" y="1527585"/>
            <a:ext cx="10058400" cy="5330415"/>
          </a:xfrm>
          <a:prstGeom prst="rect">
            <a:avLst/>
          </a:prstGeom>
        </p:spPr>
      </p:pic>
    </p:spTree>
    <p:extLst>
      <p:ext uri="{BB962C8B-B14F-4D97-AF65-F5344CB8AC3E}">
        <p14:creationId xmlns:p14="http://schemas.microsoft.com/office/powerpoint/2010/main" val="3165120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6640"/>
            <a:ext cx="10515600" cy="1325563"/>
          </a:xfrm>
        </p:spPr>
        <p:txBody>
          <a:bodyPr>
            <a:normAutofit fontScale="90000"/>
          </a:bodyPr>
          <a:lstStyle/>
          <a:p>
            <a:r>
              <a:rPr lang="en-US" sz="3600" b="1" dirty="0" smtClean="0">
                <a:latin typeface="Arial Black" panose="020B0A04020102020204" pitchFamily="34" charset="0"/>
              </a:rPr>
              <a:t/>
            </a:r>
            <a:br>
              <a:rPr lang="en-US" sz="3600" b="1" dirty="0" smtClean="0">
                <a:latin typeface="Arial Black" panose="020B0A04020102020204" pitchFamily="34" charset="0"/>
              </a:rPr>
            </a:br>
            <a:r>
              <a:rPr lang="en-US" sz="3600" b="1" dirty="0" smtClean="0">
                <a:latin typeface="Arial Black" panose="020B0A04020102020204" pitchFamily="34" charset="0"/>
              </a:rPr>
              <a:t>Dr</a:t>
            </a:r>
            <a:r>
              <a:rPr lang="en-US" sz="3600" b="1" dirty="0" smtClean="0">
                <a:latin typeface="Arial Black" panose="020B0A04020102020204" pitchFamily="34" charset="0"/>
              </a:rPr>
              <a:t>. Owsley graciously </a:t>
            </a:r>
            <a:br>
              <a:rPr lang="en-US" sz="3600" b="1" dirty="0" smtClean="0">
                <a:latin typeface="Arial Black" panose="020B0A04020102020204" pitchFamily="34" charset="0"/>
              </a:rPr>
            </a:br>
            <a:r>
              <a:rPr lang="en-US" sz="3600" b="1" dirty="0" smtClean="0">
                <a:latin typeface="Arial Black" panose="020B0A04020102020204" pitchFamily="34" charset="0"/>
              </a:rPr>
              <a:t>posed </a:t>
            </a:r>
            <a:r>
              <a:rPr lang="en-US" sz="3600" b="1" dirty="0" smtClean="0">
                <a:latin typeface="Arial Black" panose="020B0A04020102020204" pitchFamily="34" charset="0"/>
              </a:rPr>
              <a:t>with Sarah </a:t>
            </a:r>
            <a:r>
              <a:rPr lang="en-US" sz="3600" b="1" dirty="0" smtClean="0">
                <a:latin typeface="Arial Black" panose="020B0A04020102020204" pitchFamily="34" charset="0"/>
              </a:rPr>
              <a:t>and </a:t>
            </a:r>
            <a:r>
              <a:rPr lang="en-US" sz="3600" b="1" dirty="0" smtClean="0">
                <a:latin typeface="Arial Black" panose="020B0A04020102020204" pitchFamily="34" charset="0"/>
              </a:rPr>
              <a:t/>
            </a:r>
            <a:br>
              <a:rPr lang="en-US" sz="3600" b="1" dirty="0" smtClean="0">
                <a:latin typeface="Arial Black" panose="020B0A04020102020204" pitchFamily="34" charset="0"/>
              </a:rPr>
            </a:br>
            <a:r>
              <a:rPr lang="en-US" sz="3600" b="1" dirty="0" smtClean="0">
                <a:latin typeface="Arial Black" panose="020B0A04020102020204" pitchFamily="34" charset="0"/>
              </a:rPr>
              <a:t>John </a:t>
            </a:r>
            <a:r>
              <a:rPr lang="en-US" sz="3600" b="1" dirty="0" smtClean="0">
                <a:latin typeface="Arial Black" panose="020B0A04020102020204" pitchFamily="34" charset="0"/>
              </a:rPr>
              <a:t>for a </a:t>
            </a:r>
            <a:br>
              <a:rPr lang="en-US" sz="3600" b="1" dirty="0" smtClean="0">
                <a:latin typeface="Arial Black" panose="020B0A04020102020204" pitchFamily="34" charset="0"/>
              </a:rPr>
            </a:br>
            <a:r>
              <a:rPr lang="en-US" sz="3600" b="1" dirty="0" smtClean="0">
                <a:latin typeface="Arial Black" panose="020B0A04020102020204" pitchFamily="34" charset="0"/>
              </a:rPr>
              <a:t>photograph</a:t>
            </a:r>
            <a:r>
              <a:rPr lang="en-US" sz="3600" dirty="0" smtClean="0">
                <a:latin typeface="Arial Black" panose="020B0A04020102020204" pitchFamily="34" charset="0"/>
              </a:rPr>
              <a:t>.</a:t>
            </a:r>
            <a:br>
              <a:rPr lang="en-US" sz="3600" dirty="0" smtClean="0">
                <a:latin typeface="Arial Black" panose="020B0A04020102020204" pitchFamily="34" charset="0"/>
              </a:rPr>
            </a:br>
            <a:endParaRPr lang="en-US" sz="3600" dirty="0">
              <a:latin typeface="Arial Black" panose="020B0A040201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8196" t="8171"/>
          <a:stretch/>
        </p:blipFill>
        <p:spPr>
          <a:xfrm rot="5400000">
            <a:off x="4840940" y="801444"/>
            <a:ext cx="6858000" cy="5255112"/>
          </a:xfrm>
          <a:prstGeom prst="rect">
            <a:avLst/>
          </a:prstGeom>
        </p:spPr>
      </p:pic>
    </p:spTree>
    <p:extLst>
      <p:ext uri="{BB962C8B-B14F-4D97-AF65-F5344CB8AC3E}">
        <p14:creationId xmlns:p14="http://schemas.microsoft.com/office/powerpoint/2010/main" val="3098975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657774"/>
          </a:xfrm>
        </p:spPr>
        <p:txBody>
          <a:bodyPr>
            <a:normAutofit fontScale="90000"/>
          </a:bodyPr>
          <a:lstStyle/>
          <a:p>
            <a:r>
              <a:rPr lang="en-US" b="1" dirty="0" smtClean="0">
                <a:latin typeface="Arial Black" panose="020B0A04020102020204" pitchFamily="34" charset="0"/>
              </a:rPr>
              <a:t/>
            </a:r>
            <a:br>
              <a:rPr lang="en-US" b="1" dirty="0" smtClean="0">
                <a:latin typeface="Arial Black" panose="020B0A04020102020204" pitchFamily="34" charset="0"/>
              </a:rPr>
            </a:br>
            <a:r>
              <a:rPr lang="en-US" b="1" dirty="0">
                <a:latin typeface="Arial Black" panose="020B0A04020102020204" pitchFamily="34" charset="0"/>
              </a:rPr>
              <a:t/>
            </a:r>
            <a:br>
              <a:rPr lang="en-US" b="1" dirty="0">
                <a:latin typeface="Arial Black" panose="020B0A04020102020204" pitchFamily="34" charset="0"/>
              </a:rPr>
            </a:br>
            <a:r>
              <a:rPr lang="en-US" b="1" dirty="0" smtClean="0">
                <a:latin typeface="Arial Black" panose="020B0A04020102020204" pitchFamily="34" charset="0"/>
              </a:rPr>
              <a:t>After </a:t>
            </a:r>
            <a:r>
              <a:rPr lang="en-US" b="1" dirty="0" smtClean="0">
                <a:latin typeface="Arial Black" panose="020B0A04020102020204" pitchFamily="34" charset="0"/>
              </a:rPr>
              <a:t>leaving D.C., we traveled to Alexandria to meet with </a:t>
            </a:r>
            <a:r>
              <a:rPr lang="en-US" b="1" dirty="0" smtClean="0">
                <a:latin typeface="Arial Black" panose="020B0A04020102020204" pitchFamily="34" charset="0"/>
              </a:rPr>
              <a:t>city staff archaeologist </a:t>
            </a:r>
            <a:r>
              <a:rPr lang="en-US" b="1" dirty="0">
                <a:latin typeface="Arial Black" panose="020B0A04020102020204" pitchFamily="34" charset="0"/>
              </a:rPr>
              <a:t>Ben </a:t>
            </a:r>
            <a:r>
              <a:rPr lang="en-US" b="1" dirty="0" smtClean="0">
                <a:latin typeface="Arial Black" panose="020B0A04020102020204" pitchFamily="34" charset="0"/>
              </a:rPr>
              <a:t>Skolnick at the Bus Garage for a presentation about the four 18</a:t>
            </a:r>
            <a:r>
              <a:rPr lang="en-US" b="1" baseline="30000" dirty="0" smtClean="0">
                <a:latin typeface="Arial Black" panose="020B0A04020102020204" pitchFamily="34" charset="0"/>
              </a:rPr>
              <a:t>th</a:t>
            </a:r>
            <a:r>
              <a:rPr lang="en-US" b="1" dirty="0" smtClean="0">
                <a:latin typeface="Arial Black" panose="020B0A04020102020204" pitchFamily="34" charset="0"/>
              </a:rPr>
              <a:t> wooden sailing ships found during excavations along the </a:t>
            </a:r>
            <a:r>
              <a:rPr lang="en-US" b="1" dirty="0" smtClean="0">
                <a:latin typeface="Arial Black" panose="020B0A04020102020204" pitchFamily="34" charset="0"/>
              </a:rPr>
              <a:t>shoreline of Old Alexandria</a:t>
            </a:r>
            <a:r>
              <a:rPr lang="en-US" dirty="0" smtClean="0">
                <a:latin typeface="Arial Black" panose="020B0A04020102020204" pitchFamily="34" charset="0"/>
              </a:rPr>
              <a:t>. </a:t>
            </a:r>
            <a:endParaRPr lang="en-US" dirty="0">
              <a:latin typeface="Arial Black" panose="020B0A04020102020204" pitchFamily="34" charset="0"/>
            </a:endParaRPr>
          </a:p>
        </p:txBody>
      </p:sp>
    </p:spTree>
    <p:extLst>
      <p:ext uri="{BB962C8B-B14F-4D97-AF65-F5344CB8AC3E}">
        <p14:creationId xmlns:p14="http://schemas.microsoft.com/office/powerpoint/2010/main" val="2205602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2133600" cy="1325563"/>
          </a:xfrm>
        </p:spPr>
        <p:txBody>
          <a:bodyPr>
            <a:normAutofit/>
          </a:bodyPr>
          <a:lstStyle/>
          <a:p>
            <a:r>
              <a:rPr lang="en-US" sz="2000" dirty="0" smtClean="0">
                <a:latin typeface="Arial Black" panose="020B0A04020102020204" pitchFamily="34" charset="0"/>
              </a:rPr>
              <a:t>Group seated </a:t>
            </a:r>
            <a:br>
              <a:rPr lang="en-US" sz="2000" dirty="0" smtClean="0">
                <a:latin typeface="Arial Black" panose="020B0A04020102020204" pitchFamily="34" charset="0"/>
              </a:rPr>
            </a:br>
            <a:r>
              <a:rPr lang="en-US" sz="2000" dirty="0" smtClean="0">
                <a:latin typeface="Arial Black" panose="020B0A04020102020204" pitchFamily="34" charset="0"/>
              </a:rPr>
              <a:t>in  Bus Garage</a:t>
            </a:r>
            <a:endParaRPr lang="en-US" sz="2000" dirty="0">
              <a:latin typeface="Arial Black" panose="020B0A040201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152400"/>
            <a:ext cx="10058400" cy="6705600"/>
          </a:xfrm>
          <a:prstGeom prst="rect">
            <a:avLst/>
          </a:prstGeom>
        </p:spPr>
      </p:pic>
    </p:spTree>
    <p:extLst>
      <p:ext uri="{BB962C8B-B14F-4D97-AF65-F5344CB8AC3E}">
        <p14:creationId xmlns:p14="http://schemas.microsoft.com/office/powerpoint/2010/main" val="34789384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209</Words>
  <Application>Microsoft Office PowerPoint</Application>
  <PresentationFormat>Widescreen</PresentationFormat>
  <Paragraphs>20</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Black</vt:lpstr>
      <vt:lpstr>Calibri</vt:lpstr>
      <vt:lpstr>Calibri Light</vt:lpstr>
      <vt:lpstr>Office Theme</vt:lpstr>
      <vt:lpstr>      Day Two, Saturday,        June 15 After breakfast at the hotel, our  first stop was the Natural  History Museum to visit Dr. Doug Owsley’s Lab. </vt:lpstr>
      <vt:lpstr>Dr. Owsley shared with the group his recent research regarding 17th century settlers from St. Mary’s City and Jamestown. He also discussed the research being conducted by student interns and other researchers working in his lab. </vt:lpstr>
      <vt:lpstr>Dr. Owsley telling about his lab</vt:lpstr>
      <vt:lpstr>Dr. Owsley describing the differences between African, Asian, and European Skulls</vt:lpstr>
      <vt:lpstr>Group listening  to Dr. Owsley  discussing his  recent  research </vt:lpstr>
      <vt:lpstr> Following the tour of Dr. Owsley's lab, the group ate lunch on the mall in from of the museum. Dr. Owsley jointed the group for lunch. </vt:lpstr>
      <vt:lpstr> Dr. Owsley graciously  posed with Sarah and  John for a  photograph. </vt:lpstr>
      <vt:lpstr>  After leaving D.C., we traveled to Alexandria to meet with city staff archaeologist Ben Skolnick at the Bus Garage for a presentation about the four 18th wooden sailing ships found during excavations along the shoreline of Old Alexandria. </vt:lpstr>
      <vt:lpstr>Group seated  in  Bus Garage</vt:lpstr>
      <vt:lpstr>Staff Archaeologist Ben Skolnick</vt:lpstr>
      <vt:lpstr>After the talk/lecture, we were able to view some of the actual ship timbers currently being preserved in large swimming pool inserts at the bus barn facility </vt:lpstr>
      <vt:lpstr>Tom Glover pondering the magnitude of the ship preservation Office by the City of Alexandra</vt:lpstr>
      <vt:lpstr>After leaving the bus barn, we departed for Old Town Alexandria to visit the public museum and the gift shop </vt:lpstr>
      <vt:lpstr>Model of one of the sailing ships found at Alexandria. Model shows what remained of the ship when found by archaeologists </vt:lpstr>
      <vt:lpstr>Jean, Beverly and Dwayne resting after shopping in Alexandria</vt:lpstr>
      <vt:lpstr>Our group ate dinner at Gadsby’ Historic Tavern</vt:lpstr>
      <vt:lpstr>Chuck and Kim Williams  were able to have their daughter who lives and works nearby join us for dinner </vt:lpstr>
      <vt:lpstr>Inside dinning room at Gadsby’s</vt:lpstr>
      <vt:lpstr>After dinner, we returned to the hotel for the evening to talk and socialize.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Nass Jr</dc:creator>
  <cp:lastModifiedBy>John Nass Jr</cp:lastModifiedBy>
  <cp:revision>22</cp:revision>
  <dcterms:created xsi:type="dcterms:W3CDTF">2019-06-17T13:47:43Z</dcterms:created>
  <dcterms:modified xsi:type="dcterms:W3CDTF">2019-08-25T10:32:59Z</dcterms:modified>
</cp:coreProperties>
</file>