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8" r:id="rId11"/>
    <p:sldId id="277" r:id="rId12"/>
    <p:sldId id="270" r:id="rId13"/>
    <p:sldId id="271" r:id="rId14"/>
    <p:sldId id="272" r:id="rId15"/>
    <p:sldId id="275" r:id="rId16"/>
    <p:sldId id="269" r:id="rId17"/>
    <p:sldId id="274" r:id="rId18"/>
    <p:sldId id="273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6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F62983-4EFD-434F-87B4-5F48DEEE4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E43C0A7-9D11-4992-B9B8-B43B1F0A6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BAD682-AC17-42ED-9D12-AACE1F10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B7EF0B-F7C4-437D-913F-EB8740265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AAC7CB-7464-4E37-8E72-69CF9598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F59977-56B0-4E49-9DB0-CB428C412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775F30-0F55-43A6-8AAC-2502C15B4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75425B-0C9A-40F2-8DA0-BBD73DDA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EEE7F-8653-4A47-8D4E-56EEBA95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33672E-C6B9-4D0E-BCB5-8F807892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B315CD0-76C1-49C6-B860-366735A27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A3CEA4-5499-40DF-A871-D9412187A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9AD5C2-1BF6-4CFB-8272-ED3BF6CBD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D962BC-C02B-4B10-8F6F-75F3C4D13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0E42D2-01A3-4F99-9FE9-15947885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4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3784B6-0396-4791-9B79-76AFDC53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DD2FBA-45DD-405E-8EC6-E1DB4E4C8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03BF3E-2CAC-479B-92F8-C23AA180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08BB66-67C4-4980-A38F-8D511A1A5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19732B-1AE7-45AB-9699-73FEA50F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2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149DDE-BC5A-4768-A1C6-37573CF49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9E6073-8BA9-4B9A-A8C6-6DC72817A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DBAFB1-2398-400E-BA4E-83381DA1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5B740A-CD3C-4BFA-9BFC-96928E8C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0585A9-7BF8-4037-82EF-C7AA7C1D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7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9DCA22-E30E-4080-A5E0-B412B700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E9187F-2AD0-4F91-A9FC-F22EB416A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80A406C-9ECA-4ECE-854E-6FBF5B1A1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4D612A7-736E-419E-8676-D9B34B9F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081C27-2142-41E1-8858-C514F6D69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D27D77-F3ED-4633-997C-E3BF3550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6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D3235C-9241-4F1B-ADE3-BDDB9CE9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BA9349-AF1B-4999-BFF4-138B253F7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4E1B00-8B26-4E52-ACC6-D8E7EEDBB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EEB614-149E-43B6-8BAA-8267F590C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5B2DF3-DAE4-4E1E-B090-B92E3CE05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26FA7F3-D561-48B9-B1AB-BF58C9A67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40272AE-260A-473B-9FF7-A2869902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A2320CC-B7F0-43D3-A90A-327E4CD6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8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0C8886-8FCF-4524-9056-951F904AD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ADF4881-4623-46A1-9E28-E6253D12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1DCE7C9-AC3B-4E6E-811F-53C03BA8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5E6EE2D-1FB5-4F0B-8CBD-8DC57C6F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2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44D321-67CD-41DD-A52A-6D148C7EA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6DF4C53-D2E8-49D7-B9FA-2DAD193D3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72D5AB-218E-48FD-AE2C-5C90A956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DE0BFC-E485-4FA0-8B44-D9157FA4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58D44A-0435-46A8-83FC-2C6B88133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429F7F-0B43-4F4E-8EC8-E5E112A33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B39B269-87A8-444F-A153-C1124C41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366F797-31C8-4215-9CD3-0A349340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3D64AB2-A56F-4BFD-9A2A-2E61A9E4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2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AD5AF9-717C-48B5-83A5-96ECB656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6F6B289-9ED3-4866-8F8B-5509E0C12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53D04A-D9AB-476A-8817-670504E03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FC9FC5-E260-42B1-9A42-633F1406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750F64-B917-4465-AEC5-580C4DA8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0BC351-6372-44A4-AAAC-41625E2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16B2896-027D-426F-99B0-F163A32E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5E629D-EC48-4414-9C92-9695A3A07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CE31FB-1100-4E2D-BF32-92CC6D685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B4970-1631-466C-B9E6-3856F14DA209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D9960E-1990-4C39-A9FE-A7296B757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C9C044-4246-498C-8879-C8DF2D526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C2998-0EC0-42F3-9DA0-860D4AE8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9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ACDEE5-D3B2-440A-B878-B2668B287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25965"/>
          </a:xfrm>
        </p:spPr>
        <p:txBody>
          <a:bodyPr/>
          <a:lstStyle/>
          <a:p>
            <a:r>
              <a:rPr lang="en-US"/>
              <a:t>Friday</a:t>
            </a:r>
            <a:r>
              <a:rPr lang="en-US" dirty="0"/>
              <a:t>, June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BB5C564-16A0-4BAB-AD7A-75BA91BC90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After breakfast and loading the bus, we departed for the Wickliffe Mounds State Historic Park. </a:t>
            </a:r>
          </a:p>
        </p:txBody>
      </p:sp>
    </p:spTree>
    <p:extLst>
      <p:ext uri="{BB962C8B-B14F-4D97-AF65-F5344CB8AC3E}">
        <p14:creationId xmlns:p14="http://schemas.microsoft.com/office/powerpoint/2010/main" val="109098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073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After leaving Wickliffe Mounds, we departed for the granddaddy of all</a:t>
            </a:r>
            <a:r>
              <a:rPr lang="en-US" dirty="0">
                <a:latin typeface="Arial Black" panose="020B0A04020102020204" pitchFamily="34" charset="0"/>
              </a:rPr>
              <a:t> Mississippian sites, Cahokia.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1463040"/>
            <a:ext cx="11029950" cy="5408454"/>
          </a:xfrm>
        </p:spPr>
      </p:pic>
    </p:spTree>
    <p:extLst>
      <p:ext uri="{BB962C8B-B14F-4D97-AF65-F5344CB8AC3E}">
        <p14:creationId xmlns:p14="http://schemas.microsoft.com/office/powerpoint/2010/main" val="2509419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60" y="320040"/>
            <a:ext cx="10515600" cy="60579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4" descr="http://3.bp.blogspot.com/-iqcEVCYGmI0/UQQWNCwHPmI/AAAAAAAAEzQ/4s950zG4jmg/s1600/Cahokia+Mounds+Iseminger+Painting.jpg">
            <a:extLst>
              <a:ext uri="{FF2B5EF4-FFF2-40B4-BE49-F238E27FC236}">
                <a16:creationId xmlns="" xmlns:a16="http://schemas.microsoft.com/office/drawing/2014/main" id="{E4527FE6-C288-4517-B4C1-35516F8797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60" y="1412837"/>
            <a:ext cx="10612940" cy="54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52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8B7926-348F-4DCF-A84B-86149B39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We started in the museum at the site and after an introductory film, we explored the museum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B2E966-E6AC-493A-811A-0CEBB3337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Various types of mollusk shell artifacts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89BC21E-A0DB-4EB3-937C-76E5746AD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Examples of Clunky Stones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80C3EADD-5E11-4251-975E-EA871BDB61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69" y="2773180"/>
            <a:ext cx="6127231" cy="4084820"/>
          </a:xfrm>
        </p:spPr>
      </p:pic>
      <p:pic>
        <p:nvPicPr>
          <p:cNvPr id="7" name="Content Placeholder 4">
            <a:extLst>
              <a:ext uri="{FF2B5EF4-FFF2-40B4-BE49-F238E27FC236}">
                <a16:creationId xmlns="" xmlns:a16="http://schemas.microsoft.com/office/drawing/2014/main" id="{381E5950-462A-4F4F-93BE-9F0D7AD541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11511"/>
            <a:ext cx="6126407" cy="4084820"/>
          </a:xfrm>
        </p:spPr>
      </p:pic>
    </p:spTree>
    <p:extLst>
      <p:ext uri="{BB962C8B-B14F-4D97-AF65-F5344CB8AC3E}">
        <p14:creationId xmlns:p14="http://schemas.microsoft.com/office/powerpoint/2010/main" val="2784354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BFB1B6-FF69-489B-AE1D-DAEC3268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8951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DA601E-69BA-45F1-BFDE-2F4956B7C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34125"/>
            <a:ext cx="5157787" cy="8239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Examples of granite celts. These were large, some weighting close to 20 pounds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559C12A1-636E-4356-8C05-3FA146FDE3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640"/>
            <a:ext cx="6357541" cy="4238360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4656D9-5131-42D7-8CF2-3E3CA00AD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34125"/>
            <a:ext cx="5183188" cy="823912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Additional examples of granite celts.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F38F3910-F82B-42C3-86B3-EFC5781FDA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88" y="2937526"/>
            <a:ext cx="5880712" cy="3920474"/>
          </a:xfrm>
        </p:spPr>
      </p:pic>
    </p:spTree>
    <p:extLst>
      <p:ext uri="{BB962C8B-B14F-4D97-AF65-F5344CB8AC3E}">
        <p14:creationId xmlns:p14="http://schemas.microsoft.com/office/powerpoint/2010/main" val="2658787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D951CB-ABD2-4965-9873-85792AC6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4262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5EC07D-EDEE-4A92-9AA6-48229E936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73480"/>
            <a:ext cx="5157787" cy="67910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Mississippian chipped stone hoe hafted to a handle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5FBA9C3C-6F70-4D99-B008-EA6BF92FEC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0085"/>
            <a:ext cx="7376160" cy="4917439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938A6E9-4039-4949-919A-27EEEC5A38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73480"/>
            <a:ext cx="5183188" cy="50768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Examples of Classic </a:t>
            </a:r>
            <a:r>
              <a:rPr lang="en-US" dirty="0" err="1"/>
              <a:t>Cahokian</a:t>
            </a:r>
            <a:r>
              <a:rPr lang="en-US" dirty="0"/>
              <a:t> projectile points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3C0C6053-EAD0-426E-A1FE-6995E83C37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8070" y="2214073"/>
            <a:ext cx="5005419" cy="4282440"/>
          </a:xfrm>
        </p:spPr>
      </p:pic>
    </p:spTree>
    <p:extLst>
      <p:ext uri="{BB962C8B-B14F-4D97-AF65-F5344CB8AC3E}">
        <p14:creationId xmlns:p14="http://schemas.microsoft.com/office/powerpoint/2010/main" val="115913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FE3BE7-D8A6-478F-A0DD-AE038EC18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8951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CAD594-04CA-46BC-B94A-5FC2D0563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24459"/>
            <a:ext cx="5157787" cy="856704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Amanda </a:t>
            </a:r>
            <a:r>
              <a:rPr lang="en-US" dirty="0" err="1">
                <a:latin typeface="Arial Black" panose="020B0A04020102020204" pitchFamily="34" charset="0"/>
              </a:rPr>
              <a:t>Valko</a:t>
            </a:r>
            <a:r>
              <a:rPr lang="en-US" dirty="0">
                <a:latin typeface="Arial Black" panose="020B0A04020102020204" pitchFamily="34" charset="0"/>
              </a:rPr>
              <a:t> and Lynne Baer in front of the mural of Cahokia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2304C16D-180F-4178-BCA3-AD40218F45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" y="2630905"/>
            <a:ext cx="6327943" cy="4218628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4ACD3A-7E90-427E-8834-3F5DCA986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24459"/>
            <a:ext cx="5183188" cy="85670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John </a:t>
            </a:r>
            <a:r>
              <a:rPr lang="en-US" dirty="0" err="1">
                <a:latin typeface="Arial Black" panose="020B0A04020102020204" pitchFamily="34" charset="0"/>
              </a:rPr>
              <a:t>Tonkavitch</a:t>
            </a:r>
            <a:r>
              <a:rPr lang="en-US" dirty="0">
                <a:latin typeface="Arial Black" panose="020B0A04020102020204" pitchFamily="34" charset="0"/>
              </a:rPr>
              <a:t>, Bill Hutchison, and Don </a:t>
            </a:r>
            <a:r>
              <a:rPr lang="en-US" dirty="0" err="1">
                <a:latin typeface="Arial Black" panose="020B0A04020102020204" pitchFamily="34" charset="0"/>
              </a:rPr>
              <a:t>Rados</a:t>
            </a:r>
            <a:r>
              <a:rPr lang="en-US" dirty="0">
                <a:latin typeface="Arial Black" panose="020B0A04020102020204" pitchFamily="34" charset="0"/>
              </a:rPr>
              <a:t> watching a short file in the museum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63131E50-F3BD-4AE4-9486-CD4400BE63B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10" y="2639372"/>
            <a:ext cx="5787190" cy="4218628"/>
          </a:xfrm>
        </p:spPr>
      </p:pic>
    </p:spTree>
    <p:extLst>
      <p:ext uri="{BB962C8B-B14F-4D97-AF65-F5344CB8AC3E}">
        <p14:creationId xmlns:p14="http://schemas.microsoft.com/office/powerpoint/2010/main" val="238331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4972B-E867-4EED-9E57-8CDC726F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75" y="593700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After walking through the museum, everyone went to Ramon’s for supper. </a:t>
            </a:r>
            <a:r>
              <a:rPr lang="en-US" sz="3200" dirty="0" err="1">
                <a:latin typeface="Arial Black" panose="020B0A04020102020204" pitchFamily="34" charset="0"/>
              </a:rPr>
              <a:t>Ramonn’s</a:t>
            </a:r>
            <a:r>
              <a:rPr lang="en-US" sz="3200" dirty="0">
                <a:latin typeface="Arial Black" panose="020B0A04020102020204" pitchFamily="34" charset="0"/>
              </a:rPr>
              <a:t> has been </a:t>
            </a:r>
            <a:r>
              <a:rPr lang="en-US" sz="3200">
                <a:latin typeface="Arial Black" panose="020B0A04020102020204" pitchFamily="34" charset="0"/>
              </a:rPr>
              <a:t>a </a:t>
            </a:r>
            <a:r>
              <a:rPr lang="en-US" sz="3200" smtClean="0">
                <a:latin typeface="Arial Black" panose="020B0A04020102020204" pitchFamily="34" charset="0"/>
              </a:rPr>
              <a:t>local </a:t>
            </a:r>
            <a:r>
              <a:rPr lang="en-US" sz="3200" dirty="0">
                <a:latin typeface="Arial Black" panose="020B0A04020102020204" pitchFamily="34" charset="0"/>
              </a:rPr>
              <a:t>archaeological fixture for food and drink for years.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102E12-CFE4-47C7-A48B-AF77F9613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EBAA5FFC-69EC-4A9F-920D-F4F5756A7A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" y="2188565"/>
            <a:ext cx="6172200" cy="4652502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F439084-5321-4A87-AD17-30EBB72DD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5B699BEA-466D-4D74-A7FB-A962C7FF18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65" y="2188565"/>
            <a:ext cx="5969835" cy="4669435"/>
          </a:xfrm>
        </p:spPr>
      </p:pic>
    </p:spTree>
    <p:extLst>
      <p:ext uri="{BB962C8B-B14F-4D97-AF65-F5344CB8AC3E}">
        <p14:creationId xmlns:p14="http://schemas.microsoft.com/office/powerpoint/2010/main" val="651512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6073E9-EB04-4C62-BE36-4015EE9FD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After dinner, we returned to the museum for a special lecture on Cahokia by Dr. John Kelly, who has worked at the site for several years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="" xmlns:a16="http://schemas.microsoft.com/office/drawing/2014/main" id="{3361B0F1-9671-4314-9E60-BE13CD1CC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7691" y="1471397"/>
            <a:ext cx="5046963" cy="57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06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6F0E9-AC8D-48D7-95D7-B5EDD023D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10" y="929390"/>
            <a:ext cx="10515600" cy="599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Picture of Dr. Kelly, Sarah, and William </a:t>
            </a:r>
            <a:r>
              <a:rPr lang="en-US" sz="3200" dirty="0" err="1">
                <a:latin typeface="Arial Black" panose="020B0A04020102020204" pitchFamily="34" charset="0"/>
              </a:rPr>
              <a:t>Iseminger</a:t>
            </a:r>
            <a:r>
              <a:rPr lang="en-US" sz="3200" dirty="0">
                <a:latin typeface="Arial Black" panose="020B0A04020102020204" pitchFamily="34" charset="0"/>
              </a:rPr>
              <a:t>, Assistant Site Manager, who has also written about Cahokia and has also excavated at the site as well.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B4950E7-E9A7-4D66-93EA-4BA11C184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73" y="1945572"/>
            <a:ext cx="7738042" cy="4912428"/>
          </a:xfrm>
        </p:spPr>
      </p:pic>
    </p:spTree>
    <p:extLst>
      <p:ext uri="{BB962C8B-B14F-4D97-AF65-F5344CB8AC3E}">
        <p14:creationId xmlns:p14="http://schemas.microsoft.com/office/powerpoint/2010/main" val="3096539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4972B-E867-4EED-9E57-8CDC726F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75" y="593700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After walking through the museum, everyone went to Ramon’s for supper. </a:t>
            </a:r>
            <a:r>
              <a:rPr lang="en-US" sz="3200" dirty="0" err="1">
                <a:latin typeface="Arial Black" panose="020B0A04020102020204" pitchFamily="34" charset="0"/>
              </a:rPr>
              <a:t>Ramonn’s</a:t>
            </a:r>
            <a:r>
              <a:rPr lang="en-US" sz="3200" dirty="0">
                <a:latin typeface="Arial Black" panose="020B0A04020102020204" pitchFamily="34" charset="0"/>
              </a:rPr>
              <a:t> has been a </a:t>
            </a:r>
            <a:r>
              <a:rPr lang="en-US" sz="3200" dirty="0" smtClean="0">
                <a:latin typeface="Arial Black" panose="020B0A04020102020204" pitchFamily="34" charset="0"/>
              </a:rPr>
              <a:t>local </a:t>
            </a:r>
            <a:r>
              <a:rPr lang="en-US" sz="3200" dirty="0">
                <a:latin typeface="Arial Black" panose="020B0A04020102020204" pitchFamily="34" charset="0"/>
              </a:rPr>
              <a:t>archaeological fixture for food and drink for years.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102E12-CFE4-47C7-A48B-AF77F9613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F439084-5321-4A87-AD17-30EBB72DD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7">
            <a:extLst>
              <a:ext uri="{FF2B5EF4-FFF2-40B4-BE49-F238E27FC236}">
                <a16:creationId xmlns="" xmlns:a16="http://schemas.microsoft.com/office/drawing/2014/main" id="{EBAA5FFC-69EC-4A9F-920D-F4F5756A7A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7" t="50984" r="13508" b="12657"/>
          <a:stretch/>
        </p:blipFill>
        <p:spPr>
          <a:xfrm>
            <a:off x="978358" y="2540220"/>
            <a:ext cx="3125012" cy="4407044"/>
          </a:xfrm>
        </p:spPr>
      </p:pic>
    </p:spTree>
    <p:extLst>
      <p:ext uri="{BB962C8B-B14F-4D97-AF65-F5344CB8AC3E}">
        <p14:creationId xmlns:p14="http://schemas.microsoft.com/office/powerpoint/2010/main" val="138301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B2F9E4-12C7-41E2-9DCE-2FA26CD7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19339"/>
            <a:ext cx="3946464" cy="1671350"/>
          </a:xfrm>
        </p:spPr>
        <p:txBody>
          <a:bodyPr>
            <a:noAutofit/>
          </a:bodyPr>
          <a:lstStyle/>
          <a:p>
            <a:r>
              <a:rPr lang="en-US" sz="3200" i="1" dirty="0">
                <a:latin typeface="Arial Black" panose="020B0A04020102020204" pitchFamily="34" charset="0"/>
              </a:rPr>
              <a:t>Maps of Site and Excavations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BEF613-E74D-4A8C-893E-B6D754594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E46E0975-452C-4E1E-BF51-6D95426A59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954" y="2142419"/>
            <a:ext cx="5635492" cy="3756994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5F341FD-3EDA-4D27-81E7-4F9D4B0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="" xmlns:a16="http://schemas.microsoft.com/office/drawing/2014/main" id="{D18E56EA-C03A-4BA1-AA78-140886420E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4188" y="1924922"/>
            <a:ext cx="5919695" cy="3946463"/>
          </a:xfrm>
        </p:spPr>
      </p:pic>
    </p:spTree>
    <p:extLst>
      <p:ext uri="{BB962C8B-B14F-4D97-AF65-F5344CB8AC3E}">
        <p14:creationId xmlns:p14="http://schemas.microsoft.com/office/powerpoint/2010/main" val="243689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67B6AA-683F-422E-9825-C6830856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2391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Group listens to the history of the site by Carla Hildebrand, Park Manager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76200A-2401-479F-BD64-FA1C9765E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852" y="1681162"/>
            <a:ext cx="5772723" cy="823911"/>
          </a:xfrm>
        </p:spPr>
        <p:txBody>
          <a:bodyPr>
            <a:no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Park Ranger and Manager Carla Hildebrand describing the history of the site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61F76A94-C719-4E52-A1A6-38CC72B41B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8384"/>
            <a:ext cx="5997575" cy="4129616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C5AE277-C726-48ED-87F0-ED283FD75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20128" cy="823912"/>
          </a:xfrm>
        </p:spPr>
        <p:txBody>
          <a:bodyPr>
            <a:no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Park Ranger and Manager Carla Hildebrand describing recent excavations at the site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B43C564E-7506-4266-B97C-F92D158C3D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5" y="2728384"/>
            <a:ext cx="5997575" cy="4129616"/>
          </a:xfrm>
        </p:spPr>
      </p:pic>
    </p:spTree>
    <p:extLst>
      <p:ext uri="{BB962C8B-B14F-4D97-AF65-F5344CB8AC3E}">
        <p14:creationId xmlns:p14="http://schemas.microsoft.com/office/powerpoint/2010/main" val="2446549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13AFF2-1B9D-4BE7-A1AA-5BA69934A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9917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“Chief” Mound, Mound 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B0BFEF-092B-4888-8BBB-05FB5DB34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Inside the structure built over top of the floor associated with the chief’s dwelling, Mound B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B6F07080-43E9-472B-B224-B450E37030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617"/>
            <a:ext cx="5997575" cy="3998383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4BEAFAF-DFC1-4098-9F45-437B008D4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Inside the structure over Mound B. Members of our group reading the exhibits and looking at the artifact displays.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B02E2931-2DCC-4DB7-B1AE-1BBB75B7722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27865"/>
            <a:ext cx="6045203" cy="4030135"/>
          </a:xfrm>
        </p:spPr>
      </p:pic>
    </p:spTree>
    <p:extLst>
      <p:ext uri="{BB962C8B-B14F-4D97-AF65-F5344CB8AC3E}">
        <p14:creationId xmlns:p14="http://schemas.microsoft.com/office/powerpoint/2010/main" val="1492334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108BAE-6DD7-44C0-9FD6-BFFC888AF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6919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Additional Images from Wickliffe Mounds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86FECC-2F1A-4FFC-918A-4BC72EB94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Inside the structure built over Mound B.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57DC37DE-F7F5-480C-87B6-230C3677B7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E89C662-6E49-45FF-A786-12BDBA097D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Looking towards the visitor’s center and the atlatl practice range.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B69389EA-B41C-4199-9DCE-2A9ACC2FE7E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640"/>
            <a:ext cx="5183188" cy="3455458"/>
          </a:xfrm>
        </p:spPr>
      </p:pic>
    </p:spTree>
    <p:extLst>
      <p:ext uri="{BB962C8B-B14F-4D97-AF65-F5344CB8AC3E}">
        <p14:creationId xmlns:p14="http://schemas.microsoft.com/office/powerpoint/2010/main" val="105393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D859B0-9BB9-4458-A9AA-ADE304D3C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Atlatl Practice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7369C2-E9BD-4657-8A30-93E7602E9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 Baughman throwing the atlatl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BE25C2EE-B88E-42CE-8A99-CF87B6839E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FE1A3BB-1799-4A9A-8303-83383C126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Nick Bromley throwing the atlatl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43AFF385-7E81-4671-89D4-C54548BAA0E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640"/>
            <a:ext cx="5183188" cy="3455458"/>
          </a:xfrm>
        </p:spPr>
      </p:pic>
    </p:spTree>
    <p:extLst>
      <p:ext uri="{BB962C8B-B14F-4D97-AF65-F5344CB8AC3E}">
        <p14:creationId xmlns:p14="http://schemas.microsoft.com/office/powerpoint/2010/main" val="4102209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CFD0EF-4A05-40FF-9EB6-C5157571C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 Black" panose="020B0A04020102020204" pitchFamily="34" charset="0"/>
              </a:rPr>
              <a:t>Pictures in and around the mounds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E8B8C1-18E9-4008-88B9-B3893DD71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88830"/>
          </a:xfrm>
        </p:spPr>
        <p:txBody>
          <a:bodyPr>
            <a:no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Signage about the excavation of the chief’s mound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15132FF7-DEE6-4A40-B396-8080D46C03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2" y="2169993"/>
            <a:ext cx="5665458" cy="4200051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D12AB48-8DEC-4C69-996A-1893085D1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6081"/>
            <a:ext cx="5183188" cy="82391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Picture of the Indian Hills Trading Post across the street from the park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C664DFA2-261B-433F-9DC2-CE9EFE5E99B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402" y="2217002"/>
            <a:ext cx="5665458" cy="4128399"/>
          </a:xfrm>
        </p:spPr>
      </p:pic>
    </p:spTree>
    <p:extLst>
      <p:ext uri="{BB962C8B-B14F-4D97-AF65-F5344CB8AC3E}">
        <p14:creationId xmlns:p14="http://schemas.microsoft.com/office/powerpoint/2010/main" val="370134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FBD918-EBCE-4A32-B459-1D099955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Group Picture at Wickliffe Mounds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29A0286-3C43-45A3-9FF3-7070EE5D0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50" y="914401"/>
            <a:ext cx="9239560" cy="5939852"/>
          </a:xfrm>
        </p:spPr>
      </p:pic>
    </p:spTree>
    <p:extLst>
      <p:ext uri="{BB962C8B-B14F-4D97-AF65-F5344CB8AC3E}">
        <p14:creationId xmlns:p14="http://schemas.microsoft.com/office/powerpoint/2010/main" val="127553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8AF8C2-A82B-4AB5-9AAE-33FC4717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Lunch along the Interstate in Illinois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CABE89F-0383-4110-92E1-852E54586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D3CA27DF-99BE-43E7-9B74-D19FFA117B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9972"/>
            <a:ext cx="5907043" cy="3938028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9065451-0D96-4B39-ACE0-153AEB0E1A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60210CFE-DA4E-4D74-9D8B-086FA74EBA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7" y="2932274"/>
            <a:ext cx="5919744" cy="3946495"/>
          </a:xfrm>
        </p:spPr>
      </p:pic>
    </p:spTree>
    <p:extLst>
      <p:ext uri="{BB962C8B-B14F-4D97-AF65-F5344CB8AC3E}">
        <p14:creationId xmlns:p14="http://schemas.microsoft.com/office/powerpoint/2010/main" val="790407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408</Words>
  <Application>Microsoft Office PowerPoint</Application>
  <PresentationFormat>Widescreen</PresentationFormat>
  <Paragraphs>34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Office Theme</vt:lpstr>
      <vt:lpstr>Friday, June 15</vt:lpstr>
      <vt:lpstr>Maps of Site and Excavations</vt:lpstr>
      <vt:lpstr>Group listens to the history of the site by Carla Hildebrand, Park Manager</vt:lpstr>
      <vt:lpstr>The “Chief” Mound, Mound B</vt:lpstr>
      <vt:lpstr>Additional Images from Wickliffe Mounds</vt:lpstr>
      <vt:lpstr>Atlatl Practice Field</vt:lpstr>
      <vt:lpstr>Pictures in and around the mounds</vt:lpstr>
      <vt:lpstr>Group Picture at Wickliffe Mounds</vt:lpstr>
      <vt:lpstr>Lunch along the Interstate in Illinois</vt:lpstr>
      <vt:lpstr>After leaving Wickliffe Mounds, we departed for the granddaddy of all Mississippian sites, Cahokia. </vt:lpstr>
      <vt:lpstr>PowerPoint Presentation</vt:lpstr>
      <vt:lpstr>We started in the museum at the site and after an introductory film, we explored the museum</vt:lpstr>
      <vt:lpstr>PowerPoint Presentation</vt:lpstr>
      <vt:lpstr>PowerPoint Presentation</vt:lpstr>
      <vt:lpstr>PowerPoint Presentation</vt:lpstr>
      <vt:lpstr>After walking through the museum, everyone went to Ramon’s for supper. Ramonn’s has been a local archaeological fixture for food and drink for years.</vt:lpstr>
      <vt:lpstr>After dinner, we returned to the museum for a special lecture on Cahokia by Dr. John Kelly, who has worked at the site for several years</vt:lpstr>
      <vt:lpstr>Picture of Dr. Kelly, Sarah, and William Iseminger, Assistant Site Manager, who has also written about Cahokia and has also excavated at the site as well.</vt:lpstr>
      <vt:lpstr>After walking through the museum, everyone went to Ramon’s for supper. Ramonn’s has been a local archaeological fixture for food and drink for years.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Friday, June 15</dc:title>
  <dc:creator>John</dc:creator>
  <cp:lastModifiedBy>John Nass Jr</cp:lastModifiedBy>
  <cp:revision>25</cp:revision>
  <dcterms:created xsi:type="dcterms:W3CDTF">2018-06-23T03:07:13Z</dcterms:created>
  <dcterms:modified xsi:type="dcterms:W3CDTF">2018-06-30T20:54:18Z</dcterms:modified>
</cp:coreProperties>
</file>